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1" r:id="rId5"/>
    <p:sldId id="284" r:id="rId6"/>
    <p:sldId id="278" r:id="rId7"/>
    <p:sldId id="280" r:id="rId8"/>
    <p:sldId id="261" r:id="rId9"/>
    <p:sldId id="279" r:id="rId10"/>
    <p:sldId id="294" r:id="rId11"/>
    <p:sldId id="265" r:id="rId12"/>
    <p:sldId id="295" r:id="rId13"/>
    <p:sldId id="277" r:id="rId14"/>
    <p:sldId id="296" r:id="rId15"/>
    <p:sldId id="297" r:id="rId16"/>
    <p:sldId id="298" r:id="rId17"/>
    <p:sldId id="299" r:id="rId18"/>
    <p:sldId id="300" r:id="rId19"/>
    <p:sldId id="268" r:id="rId20"/>
    <p:sldId id="301" r:id="rId21"/>
    <p:sldId id="266" r:id="rId22"/>
    <p:sldId id="292" r:id="rId23"/>
    <p:sldId id="302" r:id="rId24"/>
    <p:sldId id="305" r:id="rId25"/>
    <p:sldId id="304" r:id="rId26"/>
    <p:sldId id="306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70" d="100"/>
          <a:sy n="70" d="100"/>
        </p:scale>
        <p:origin x="1171" y="43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image" Target="../media/image20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image" Target="../media/image2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7DFB7-456C-4581-99BC-5C7A51E8DE84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10269C1-5B20-41BF-B801-0B298A98F1E9}">
      <dgm:prSet custT="1"/>
      <dgm:spPr/>
      <dgm:t>
        <a:bodyPr/>
        <a:lstStyle/>
        <a:p>
          <a:r>
            <a:rPr lang="en-US" sz="3200" baseline="0" dirty="0"/>
            <a:t>TCP Windows</a:t>
          </a:r>
          <a:endParaRPr lang="en-US" sz="3200" dirty="0"/>
        </a:p>
      </dgm:t>
    </dgm:pt>
    <dgm:pt modelId="{AA0BC1B1-33A3-4239-B433-B4FFD0337C39}" type="parTrans" cxnId="{B9E05A54-FAAA-44FB-9E41-D86346A873AD}">
      <dgm:prSet/>
      <dgm:spPr/>
      <dgm:t>
        <a:bodyPr/>
        <a:lstStyle/>
        <a:p>
          <a:endParaRPr lang="en-US"/>
        </a:p>
      </dgm:t>
    </dgm:pt>
    <dgm:pt modelId="{4D82D39C-457F-4BF8-B175-E974C4B77663}" type="sibTrans" cxnId="{B9E05A54-FAAA-44FB-9E41-D86346A873AD}">
      <dgm:prSet/>
      <dgm:spPr/>
      <dgm:t>
        <a:bodyPr/>
        <a:lstStyle/>
        <a:p>
          <a:endParaRPr lang="en-US"/>
        </a:p>
      </dgm:t>
    </dgm:pt>
    <dgm:pt modelId="{A4FD93B9-D13C-4471-80E4-D98745DC5BEA}">
      <dgm:prSet/>
      <dgm:spPr/>
      <dgm:t>
        <a:bodyPr/>
        <a:lstStyle/>
        <a:p>
          <a:endParaRPr lang="en-US" dirty="0"/>
        </a:p>
      </dgm:t>
    </dgm:pt>
    <dgm:pt modelId="{A7C5A13B-0AD6-4D72-85A7-19B8C8985321}" type="parTrans" cxnId="{11F34581-BFE4-4F91-B4DF-C316AF407414}">
      <dgm:prSet/>
      <dgm:spPr/>
      <dgm:t>
        <a:bodyPr/>
        <a:lstStyle/>
        <a:p>
          <a:endParaRPr lang="en-US"/>
        </a:p>
      </dgm:t>
    </dgm:pt>
    <dgm:pt modelId="{E724912E-A6B5-43C9-9259-3F18F5148A82}" type="sibTrans" cxnId="{11F34581-BFE4-4F91-B4DF-C316AF407414}">
      <dgm:prSet/>
      <dgm:spPr/>
      <dgm:t>
        <a:bodyPr/>
        <a:lstStyle/>
        <a:p>
          <a:endParaRPr lang="en-US"/>
        </a:p>
      </dgm:t>
    </dgm:pt>
    <dgm:pt modelId="{5F932549-4C99-499E-8AF6-3A9376AFCFBF}" type="pres">
      <dgm:prSet presAssocID="{8947DFB7-456C-4581-99BC-5C7A51E8DE84}" presName="root" presStyleCnt="0">
        <dgm:presLayoutVars>
          <dgm:dir/>
          <dgm:resizeHandles val="exact"/>
        </dgm:presLayoutVars>
      </dgm:prSet>
      <dgm:spPr/>
    </dgm:pt>
    <dgm:pt modelId="{86AA5B1F-9112-4697-ADEE-AA82A9D843DA}" type="pres">
      <dgm:prSet presAssocID="{210269C1-5B20-41BF-B801-0B298A98F1E9}" presName="compNode" presStyleCnt="0"/>
      <dgm:spPr/>
    </dgm:pt>
    <dgm:pt modelId="{C3D77676-C9C8-4A51-8C79-16DBA4DFF52C}" type="pres">
      <dgm:prSet presAssocID="{210269C1-5B20-41BF-B801-0B298A98F1E9}" presName="iconRect" presStyleLbl="node1" presStyleIdx="0" presStyleCnt="2" custScaleX="204359" custScaleY="1385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</dgm:pt>
    <dgm:pt modelId="{A08D0B84-AE2C-4CBD-98D0-D732750BD789}" type="pres">
      <dgm:prSet presAssocID="{210269C1-5B20-41BF-B801-0B298A98F1E9}" presName="spaceRect" presStyleCnt="0"/>
      <dgm:spPr/>
    </dgm:pt>
    <dgm:pt modelId="{3FF8EF8C-A2F6-4216-9284-F3891B80C8DE}" type="pres">
      <dgm:prSet presAssocID="{210269C1-5B20-41BF-B801-0B298A98F1E9}" presName="textRect" presStyleLbl="revTx" presStyleIdx="0" presStyleCnt="2">
        <dgm:presLayoutVars>
          <dgm:chMax val="1"/>
          <dgm:chPref val="1"/>
        </dgm:presLayoutVars>
      </dgm:prSet>
      <dgm:spPr/>
    </dgm:pt>
    <dgm:pt modelId="{75440785-5A54-415D-BF2B-B3AFD2E7DE4D}" type="pres">
      <dgm:prSet presAssocID="{4D82D39C-457F-4BF8-B175-E974C4B77663}" presName="sibTrans" presStyleCnt="0"/>
      <dgm:spPr/>
    </dgm:pt>
    <dgm:pt modelId="{28A37FF0-A1FA-429B-8870-7338CA8076D6}" type="pres">
      <dgm:prSet presAssocID="{A4FD93B9-D13C-4471-80E4-D98745DC5BEA}" presName="compNode" presStyleCnt="0"/>
      <dgm:spPr/>
    </dgm:pt>
    <dgm:pt modelId="{27BDCCC5-6F2F-49F9-AF92-D8CFD2885680}" type="pres">
      <dgm:prSet presAssocID="{A4FD93B9-D13C-4471-80E4-D98745DC5BEA}" presName="iconRect" presStyleLbl="node1" presStyleIdx="1" presStyleCnt="2" custScaleX="259152" custScaleY="126547" custLinFactNeighborX="7840" custLinFactNeighborY="1127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>
          <a:noFill/>
        </a:ln>
      </dgm:spPr>
    </dgm:pt>
    <dgm:pt modelId="{16745391-1A77-4D16-9603-93D175DEBBD6}" type="pres">
      <dgm:prSet presAssocID="{A4FD93B9-D13C-4471-80E4-D98745DC5BEA}" presName="spaceRect" presStyleCnt="0"/>
      <dgm:spPr/>
    </dgm:pt>
    <dgm:pt modelId="{2DA6BF32-32F5-4143-923A-74CDD8706BEF}" type="pres">
      <dgm:prSet presAssocID="{A4FD93B9-D13C-4471-80E4-D98745DC5BE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F2A6B24-7081-48E3-B279-0FAB74406573}" type="presOf" srcId="{8947DFB7-456C-4581-99BC-5C7A51E8DE84}" destId="{5F932549-4C99-499E-8AF6-3A9376AFCFBF}" srcOrd="0" destOrd="0" presId="urn:microsoft.com/office/officeart/2018/2/layout/IconLabelList"/>
    <dgm:cxn modelId="{AB08A52D-CF00-4EEC-B7C3-5727DD5D552E}" type="presOf" srcId="{210269C1-5B20-41BF-B801-0B298A98F1E9}" destId="{3FF8EF8C-A2F6-4216-9284-F3891B80C8DE}" srcOrd="0" destOrd="0" presId="urn:microsoft.com/office/officeart/2018/2/layout/IconLabelList"/>
    <dgm:cxn modelId="{0BBA4D4C-F236-4B7A-A45D-6AC36D771910}" type="presOf" srcId="{A4FD93B9-D13C-4471-80E4-D98745DC5BEA}" destId="{2DA6BF32-32F5-4143-923A-74CDD8706BEF}" srcOrd="0" destOrd="0" presId="urn:microsoft.com/office/officeart/2018/2/layout/IconLabelList"/>
    <dgm:cxn modelId="{B9E05A54-FAAA-44FB-9E41-D86346A873AD}" srcId="{8947DFB7-456C-4581-99BC-5C7A51E8DE84}" destId="{210269C1-5B20-41BF-B801-0B298A98F1E9}" srcOrd="0" destOrd="0" parTransId="{AA0BC1B1-33A3-4239-B433-B4FFD0337C39}" sibTransId="{4D82D39C-457F-4BF8-B175-E974C4B77663}"/>
    <dgm:cxn modelId="{11F34581-BFE4-4F91-B4DF-C316AF407414}" srcId="{8947DFB7-456C-4581-99BC-5C7A51E8DE84}" destId="{A4FD93B9-D13C-4471-80E4-D98745DC5BEA}" srcOrd="1" destOrd="0" parTransId="{A7C5A13B-0AD6-4D72-85A7-19B8C8985321}" sibTransId="{E724912E-A6B5-43C9-9259-3F18F5148A82}"/>
    <dgm:cxn modelId="{94E99CEC-9E37-47FC-A736-3B409C811187}" type="presParOf" srcId="{5F932549-4C99-499E-8AF6-3A9376AFCFBF}" destId="{86AA5B1F-9112-4697-ADEE-AA82A9D843DA}" srcOrd="0" destOrd="0" presId="urn:microsoft.com/office/officeart/2018/2/layout/IconLabelList"/>
    <dgm:cxn modelId="{1996DED7-FDD0-478C-8746-873598899A25}" type="presParOf" srcId="{86AA5B1F-9112-4697-ADEE-AA82A9D843DA}" destId="{C3D77676-C9C8-4A51-8C79-16DBA4DFF52C}" srcOrd="0" destOrd="0" presId="urn:microsoft.com/office/officeart/2018/2/layout/IconLabelList"/>
    <dgm:cxn modelId="{52A43F26-3823-4C18-9FC9-CD074ED764A8}" type="presParOf" srcId="{86AA5B1F-9112-4697-ADEE-AA82A9D843DA}" destId="{A08D0B84-AE2C-4CBD-98D0-D732750BD789}" srcOrd="1" destOrd="0" presId="urn:microsoft.com/office/officeart/2018/2/layout/IconLabelList"/>
    <dgm:cxn modelId="{68E8EDD7-D47A-4AA4-8802-F6834DB14576}" type="presParOf" srcId="{86AA5B1F-9112-4697-ADEE-AA82A9D843DA}" destId="{3FF8EF8C-A2F6-4216-9284-F3891B80C8DE}" srcOrd="2" destOrd="0" presId="urn:microsoft.com/office/officeart/2018/2/layout/IconLabelList"/>
    <dgm:cxn modelId="{8148C30F-72B8-4E8F-B6FE-7D10D9E1FCB1}" type="presParOf" srcId="{5F932549-4C99-499E-8AF6-3A9376AFCFBF}" destId="{75440785-5A54-415D-BF2B-B3AFD2E7DE4D}" srcOrd="1" destOrd="0" presId="urn:microsoft.com/office/officeart/2018/2/layout/IconLabelList"/>
    <dgm:cxn modelId="{50BB3AA8-1401-4608-A409-7B832E622B7A}" type="presParOf" srcId="{5F932549-4C99-499E-8AF6-3A9376AFCFBF}" destId="{28A37FF0-A1FA-429B-8870-7338CA8076D6}" srcOrd="2" destOrd="0" presId="urn:microsoft.com/office/officeart/2018/2/layout/IconLabelList"/>
    <dgm:cxn modelId="{FD2295E6-F1F1-4407-AAC9-56D90E1D14EE}" type="presParOf" srcId="{28A37FF0-A1FA-429B-8870-7338CA8076D6}" destId="{27BDCCC5-6F2F-49F9-AF92-D8CFD2885680}" srcOrd="0" destOrd="0" presId="urn:microsoft.com/office/officeart/2018/2/layout/IconLabelList"/>
    <dgm:cxn modelId="{20A54E63-F74F-4587-BE77-9B9033610FE7}" type="presParOf" srcId="{28A37FF0-A1FA-429B-8870-7338CA8076D6}" destId="{16745391-1A77-4D16-9603-93D175DEBBD6}" srcOrd="1" destOrd="0" presId="urn:microsoft.com/office/officeart/2018/2/layout/IconLabelList"/>
    <dgm:cxn modelId="{5A24B70C-EAAC-46A4-A18C-334075FE7EBF}" type="presParOf" srcId="{28A37FF0-A1FA-429B-8870-7338CA8076D6}" destId="{2DA6BF32-32F5-4143-923A-74CDD8706B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77676-C9C8-4A51-8C79-16DBA4DFF52C}">
      <dsp:nvSpPr>
        <dsp:cNvPr id="0" name=""/>
        <dsp:cNvSpPr/>
      </dsp:nvSpPr>
      <dsp:spPr>
        <a:xfrm>
          <a:off x="599487" y="205706"/>
          <a:ext cx="3972738" cy="26931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8EF8C-A2F6-4216-9284-F3891B80C8DE}">
      <dsp:nvSpPr>
        <dsp:cNvPr id="0" name=""/>
        <dsp:cNvSpPr/>
      </dsp:nvSpPr>
      <dsp:spPr>
        <a:xfrm>
          <a:off x="425856" y="29944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TCP Windows</a:t>
          </a:r>
          <a:endParaRPr lang="en-US" sz="3200" kern="1200" dirty="0"/>
        </a:p>
      </dsp:txBody>
      <dsp:txXfrm>
        <a:off x="425856" y="2994489"/>
        <a:ext cx="4320000" cy="720000"/>
      </dsp:txXfrm>
    </dsp:sp>
    <dsp:sp modelId="{27BDCCC5-6F2F-49F9-AF92-D8CFD2885680}">
      <dsp:nvSpPr>
        <dsp:cNvPr id="0" name=""/>
        <dsp:cNvSpPr/>
      </dsp:nvSpPr>
      <dsp:spPr>
        <a:xfrm>
          <a:off x="5654266" y="483071"/>
          <a:ext cx="5037914" cy="246007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6BF32-32F5-4143-923A-74CDD8706BEF}">
      <dsp:nvSpPr>
        <dsp:cNvPr id="0" name=""/>
        <dsp:cNvSpPr/>
      </dsp:nvSpPr>
      <dsp:spPr>
        <a:xfrm>
          <a:off x="5860813" y="293621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5860813" y="293621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2:49:05.8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0,'3784'0'0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2:49:14.4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0,'2355'80'0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3:33:2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1127 913 24575,'-30'2'0,"1"1"0,0 2 0,-47 13 0,46-10 0,0-2 0,0 0 0,-39 1 0,6-5 0,-221-6 0,265 0 0,-1 0 0,1-1 0,0-1 0,1-1 0,-1-1 0,1-1 0,1 0 0,0-1 0,0-1 0,1 0 0,0-1 0,1-1 0,-16-18 0,20 19 0,0-1 0,-14-23 0,-21-24 0,36 50 0,1 0 0,0-1 0,0 0 0,1 0 0,0-1 0,1 1 0,0-2 0,1 1 0,0-1 0,1 0 0,1 0 0,0-1 0,1 1 0,0-1 0,1 0 0,1 0 0,0-23 0,1 25 0,2 0 0,-1 0 0,2 1 0,0-1 0,0 0 0,1 1 0,0 0 0,1 0 0,0 0 0,1 1 0,0 0 0,1 0 0,0 0 0,0 1 0,1 0 0,0 0 0,1 1 0,17-14 0,4-3 0,-20 16 0,0 0 0,0 1 0,1 0 0,0 0 0,1 1 0,0 1 0,0 0 0,0 0 0,14-3 0,-5 3 0,119-25 0,-119 27 0,0-1 0,0-1 0,32-15 0,-29 11 0,49-13 0,-16 9 0,-34 7 0,-1 2 0,1 0 0,40-2 0,-3 6 0,0 2 0,115 17 0,-150-13 0,-1 0 0,1 2 0,-1 1 0,-1 0 0,43 23 0,-12-2 0,-41-23 0,0 1 0,0 0 0,0 0 0,-1 1 0,0 1 0,-1 0 0,0 1 0,0 0 0,-1 1 0,11 14 0,-15-16 0,0 1 0,-1 0 0,0 0 0,0 0 0,-2 1 0,1-1 0,-1 1 0,3 18 0,-3 1 0,-2 58 0,-2-79 0,2 54 0,0-26 0,-4 44 0,2-71 0,0 0 0,-1 0 0,0-1 0,-1 1 0,0-1 0,-1 1 0,1-1 0,-2 0 0,-6 10 0,7-14 0,1-1 0,-1-1 0,0 1 0,0-1 0,0 1 0,0-1 0,0 0 0,-1-1 0,0 1 0,1-1 0,-1 0 0,-7 2 0,-69 16 0,29-9 0,3 6 0,37-12 0,-1 0 0,1-1 0,-1 0 0,0-2 0,-20 3 0,2-3-273,1 1 0,-1 1 0,1 2 0,-51 16 0,65-15-6553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3:33:2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457 697 24575,'-104'2'0,"-113"-5"0,211 2 0,0 0 0,1 0 0,-1-1 0,1 0 0,-1 0 0,1 0 0,0-1 0,0 1 0,0-1 0,0 0 0,0-1 0,1 1 0,0-1 0,-1 0 0,2 0 0,-1-1 0,0 1 0,1-1 0,0 0 0,0 0 0,0 0 0,0 0 0,1 0 0,0 0 0,-3-12 0,-1-7 0,0 0 0,2 0 0,1 0 0,0-45 0,2 57 0,0 1 0,1-1 0,1 1 0,0-1 0,0 1 0,1 0 0,1 0 0,0-1 0,0 2 0,1-1 0,1 0 0,6-11 0,24-51 0,-31 61 0,1 0 0,1 0 0,-1 0 0,2 1 0,0 0 0,0 0 0,1 1 0,0 0 0,19-18 0,-15 20 0,0 0 0,0 1 0,1 0 0,0 1 0,0 1 0,0 0 0,1 0 0,0 1 0,0 1 0,20-2 0,18 1 0,78 2 0,-90 2 0,468 1 0,-486 0 0,-1 1 0,40 10 0,-4-1 0,-37-8 0,1 1 0,-1 1 0,0 0 0,37 16 0,-48-16 0,0 0 0,0 1 0,-1 0 0,1 0 0,-1 0 0,-1 1 0,1 1 0,-1-1 0,0 1 0,-1 0 0,9 16 0,-8-14 0,0 0 0,-1 0 0,-1 1 0,1 0 0,-2 0 0,0 0 0,0 1 0,-1-1 0,0 1 0,-1 0 0,0 0 0,-1 0 0,-1 0 0,0 17 0,-2-19 0,-1 0 0,0 0 0,0 0 0,-1 0 0,0 0 0,-1-1 0,0 1 0,0-1 0,-1 0 0,-10 12 0,-13 13 0,-38 33 0,49-49 0,8-8 0,0 1 0,-1-1 0,0-1 0,-1 0 0,0-1 0,0 0 0,-1-1 0,0 0 0,0-1 0,0 0 0,-1-1 0,0-1 0,0 0 0,0-1 0,-1 0 0,-18 0 0,-288-5 0,186-24 0,49 13 0,62 8 0,-1 1 0,-26-1 0,-109 5-1365,137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3:33:3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24575,'130'-2'0,"142"5"0,-200 10 0,-52-9 0,0 0 0,28 1 0,63-6 0,45 2 0,-83 12 0,-53-9 0,0 0 0,28 1 0,677-3 0,-353-4 0,884 2 0,-1236 1 0,0 1 0,36 9 0,-35-7 0,0 0 0,28 2 0,551-5 80,-291-3-1525,-286 2-5381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3:33:38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24575,'536'0'0,"-513"1"0,-1 1 0,35 8 0,28 4 0,2-1 0,-62-8 0,-1-1 0,27 1 0,323-6-1365,-351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3C45-34F2-150D-EEC3-A3C35E29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CA9A4-3C61-DBDD-20FB-1F19862DB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81E2A-2845-D0EE-66E7-28F2F89C7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D6232-1C1C-2EB5-A1A6-E9934D827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45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28F7E-71AF-FB5D-6175-E2E670C3F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53403-8A6E-E1C6-C837-231269634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B295E-3C61-645D-1328-24626E080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3528B-0A08-3934-89E0-A6C535315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75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74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31D17-15B1-DAC5-BA4A-2FD80FA9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C3CC8-6FFD-7C1D-3F7E-B4F60BAA5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BC1FA-83D8-9B2F-B847-7DF3953B5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900AE-F2EB-E519-1826-1CB40709B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3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1C85-0F7D-6E6D-2E5A-BB3EFD559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9F2C4-2023-6281-A6A6-3874E3A52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D5118-8AE4-80F3-51CC-A4BE3793E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DF3FD-1C4B-A376-FDFB-7584AEC5F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7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E7D30-696C-14CD-88B0-3A0D2DECF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A79A5-A6DF-548E-C126-AD67D24E0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9BEA0-9EF4-5C4B-80EE-F4D3D1E9E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7FCB3-364E-B958-1D7D-42977CD6D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.xml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customXml" Target="../ink/ink4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dungeon.com/content/using-libpcap-c" TargetMode="External"/><Relationship Id="rId7" Type="http://schemas.openxmlformats.org/officeDocument/2006/relationships/hyperlink" Target="https://github.com/ethanhart2002/nmap_packet_sniffer" TargetMode="External"/><Relationship Id="rId2" Type="http://schemas.openxmlformats.org/officeDocument/2006/relationships/hyperlink" Target="https://nmap.org/book/osdetect-methods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pensourceforu.com/2014/02/analyse-network-packets-libpcap/" TargetMode="External"/><Relationship Id="rId5" Type="http://schemas.openxmlformats.org/officeDocument/2006/relationships/hyperlink" Target="https://www.ibm.com/docs/en/zos/2.4.0?topic=files-netinetinh-internet-protocol-family" TargetMode="External"/><Relationship Id="rId4" Type="http://schemas.openxmlformats.org/officeDocument/2006/relationships/hyperlink" Target="https://www.geeksforgeeks.org/tcp-ip-packet-forma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43" y="789214"/>
            <a:ext cx="6825342" cy="2900680"/>
          </a:xfrm>
        </p:spPr>
        <p:txBody>
          <a:bodyPr anchor="b">
            <a:normAutofit/>
          </a:bodyPr>
          <a:lstStyle/>
          <a:p>
            <a:r>
              <a:rPr lang="en-US" sz="4000" dirty="0"/>
              <a:t>Building a Custom Packet Sniffer to Detect Reconnaissance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E07743F8-B284-98B6-4E0A-B1500CC4D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800" r="24470" b="1"/>
          <a:stretch/>
        </p:blipFill>
        <p:spPr>
          <a:xfrm>
            <a:off x="6086167" y="-22225"/>
            <a:ext cx="6080760" cy="6902450"/>
          </a:xfrm>
          <a:prstGeom prst="parallelogram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1CB5D95-3157-ED91-F1B4-88ECAD298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A Presentation for JHU APL’s QNN team </a:t>
            </a:r>
          </a:p>
          <a:p>
            <a:r>
              <a:rPr lang="en-US" sz="2000" dirty="0"/>
              <a:t>by: Ethan Hart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Step 1: building a packet sniffer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9869" y="1686208"/>
            <a:ext cx="5782035" cy="1300083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r>
              <a:rPr lang="en-US" sz="3400" dirty="0"/>
              <a:t>Many documented walkthroughs on building a basic packet sniffer with </a:t>
            </a:r>
            <a:r>
              <a:rPr lang="en-US" sz="3400" dirty="0" err="1"/>
              <a:t>Libpcap</a:t>
            </a:r>
            <a:r>
              <a:rPr lang="en-US" sz="34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6B962-A41F-CFCC-5673-A2BC7090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48" y="1790329"/>
            <a:ext cx="5093566" cy="4113054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46C8B1-81F8-83B9-F3DA-6F800DB8587B}"/>
              </a:ext>
            </a:extLst>
          </p:cNvPr>
          <p:cNvSpPr txBox="1"/>
          <p:nvPr/>
        </p:nvSpPr>
        <p:spPr>
          <a:xfrm>
            <a:off x="2334961" y="3059668"/>
            <a:ext cx="151447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Program 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9F48D-5E58-2668-8A2A-10547ED924BC}"/>
              </a:ext>
            </a:extLst>
          </p:cNvPr>
          <p:cNvSpPr txBox="1"/>
          <p:nvPr/>
        </p:nvSpPr>
        <p:spPr>
          <a:xfrm>
            <a:off x="1733550" y="3497262"/>
            <a:ext cx="3114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Look up network device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Open the device for sniffing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Set up packet filters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Process each packet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62C5-BEEF-AA7E-8ADA-74A9B4AF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Step 2: Research – What to look for?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EF05FD-E3A7-4472-2633-AB497AFCD09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59069" y="3255366"/>
            <a:ext cx="5133975" cy="20416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D39993-D049-F937-7E4A-C34654EA55D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498957" y="2826050"/>
            <a:ext cx="5133975" cy="2900245"/>
          </a:xfrm>
        </p:spPr>
      </p:pic>
      <p:pic>
        <p:nvPicPr>
          <p:cNvPr id="4098" name="Picture 2" descr="Image result for IBM loho">
            <a:extLst>
              <a:ext uri="{FF2B5EF4-FFF2-40B4-BE49-F238E27FC236}">
                <a16:creationId xmlns:a16="http://schemas.microsoft.com/office/drawing/2014/main" id="{DD51062A-4AA1-4E4B-256D-67F6DD8E3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861" y="1775217"/>
            <a:ext cx="2150165" cy="96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to Use Nmap: Pro Tips and Tricks | Liquid Web">
            <a:extLst>
              <a:ext uri="{FF2B5EF4-FFF2-40B4-BE49-F238E27FC236}">
                <a16:creationId xmlns:a16="http://schemas.microsoft.com/office/drawing/2014/main" id="{43E64916-3AB4-5747-61BB-3A12A63FB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74" y="1278291"/>
            <a:ext cx="1825065" cy="182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134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92BA-4030-4FC2-E34F-58F09668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000" dirty="0"/>
              <a:t>Findings - Windows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54908204-3433-5152-5957-566B3913740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14868726"/>
              </p:ext>
            </p:extLst>
          </p:nvPr>
        </p:nvGraphicFramePr>
        <p:xfrm>
          <a:off x="746536" y="2031600"/>
          <a:ext cx="10965628" cy="392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1997C53-1477-0C04-D1F0-60C67B8FDA77}"/>
              </a:ext>
            </a:extLst>
          </p:cNvPr>
          <p:cNvSpPr txBox="1"/>
          <p:nvPr/>
        </p:nvSpPr>
        <p:spPr>
          <a:xfrm>
            <a:off x="7604536" y="4991100"/>
            <a:ext cx="2615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Unusual Sizing?</a:t>
            </a:r>
          </a:p>
        </p:txBody>
      </p:sp>
    </p:spTree>
    <p:extLst>
      <p:ext uri="{BB962C8B-B14F-4D97-AF65-F5344CB8AC3E}">
        <p14:creationId xmlns:p14="http://schemas.microsoft.com/office/powerpoint/2010/main" val="49665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F244-4F15-DBEC-6E5B-CE477D24F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Findings - Flags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44006-B5AD-6C01-A787-7A9DE6D3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32" y="3238650"/>
            <a:ext cx="4001058" cy="230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601BB-EDA6-A6F5-8D89-6D2AF2BD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10" y="3171825"/>
            <a:ext cx="6449068" cy="2053259"/>
          </a:xfrm>
          <a:prstGeom prst="rect">
            <a:avLst/>
          </a:prstGeom>
        </p:spPr>
      </p:pic>
      <p:pic>
        <p:nvPicPr>
          <p:cNvPr id="14" name="Picture 6" descr="How to Use Nmap: Pro Tips and Tricks | Liquid Web">
            <a:extLst>
              <a:ext uri="{FF2B5EF4-FFF2-40B4-BE49-F238E27FC236}">
                <a16:creationId xmlns:a16="http://schemas.microsoft.com/office/drawing/2014/main" id="{F4637C13-B7D6-63BA-6A76-CD964673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849" y="1603935"/>
            <a:ext cx="1825065" cy="182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Wireshark Icon transparent">
            <a:extLst>
              <a:ext uri="{FF2B5EF4-FFF2-40B4-BE49-F238E27FC236}">
                <a16:creationId xmlns:a16="http://schemas.microsoft.com/office/drawing/2014/main" id="{8D393121-CB16-D9AD-5B9C-A768CA64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661" y="1690688"/>
            <a:ext cx="3048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57B6979-0633-5618-EE2F-AF5CC26141C1}"/>
                  </a:ext>
                </a:extLst>
              </p14:cNvPr>
              <p14:cNvContentPartPr/>
              <p14:nvPr/>
            </p14:nvContentPartPr>
            <p14:xfrm>
              <a:off x="2114415" y="4381245"/>
              <a:ext cx="1362600" cy="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57B6979-0633-5618-EE2F-AF5CC2614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0415" y="4165245"/>
                <a:ext cx="14702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AE61018-5F8E-EB01-E211-C5D87C6188B4}"/>
                  </a:ext>
                </a:extLst>
              </p14:cNvPr>
              <p14:cNvContentPartPr/>
              <p14:nvPr/>
            </p14:nvContentPartPr>
            <p14:xfrm>
              <a:off x="4047975" y="4362165"/>
              <a:ext cx="848160" cy="2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AE61018-5F8E-EB01-E211-C5D87C6188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3975" y="4254165"/>
                <a:ext cx="955800" cy="2448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BC84D032-4542-56A0-13BA-6582E1D7F4A1}"/>
              </a:ext>
            </a:extLst>
          </p:cNvPr>
          <p:cNvSpPr/>
          <p:nvPr/>
        </p:nvSpPr>
        <p:spPr>
          <a:xfrm>
            <a:off x="6825655" y="3305475"/>
            <a:ext cx="781050" cy="2171700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7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5974A-AC9F-4B5F-88BD-4C7AB3FCF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0ED7-3879-B337-8BFB-BDA652D3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625" y="466344"/>
            <a:ext cx="7610375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Strategy for Packet processing</a:t>
            </a:r>
          </a:p>
        </p:txBody>
      </p:sp>
      <p:pic>
        <p:nvPicPr>
          <p:cNvPr id="10" name="Picture Placeholder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82E8641-E72F-1E41-7A8C-2E39D89D5E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6" r="25516"/>
          <a:stretch>
            <a:fillRect/>
          </a:stretch>
        </p:blipFill>
        <p:spPr>
          <a:xfrm>
            <a:off x="0" y="0"/>
            <a:ext cx="4287838" cy="6858000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071F050-A09E-7166-A16A-30590EEA1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</p:spPr>
        <p:txBody>
          <a:bodyPr/>
          <a:lstStyle/>
          <a:p>
            <a:r>
              <a:rPr lang="en-US" sz="2400" dirty="0"/>
              <a:t>Unpack packets from Data Link (Ethernet) and Network (IP) layers to access the TCP header in the Transport Layer</a:t>
            </a:r>
          </a:p>
          <a:p>
            <a:r>
              <a:rPr lang="en-US" sz="2400" dirty="0"/>
              <a:t>Inspect TCP window sizes for unusual numbers</a:t>
            </a:r>
          </a:p>
          <a:p>
            <a:r>
              <a:rPr lang="en-US" sz="2400" dirty="0"/>
              <a:t>Look for known window size -&gt; flag fingerprints</a:t>
            </a:r>
          </a:p>
          <a:p>
            <a:r>
              <a:rPr lang="en-US" sz="2400" dirty="0"/>
              <a:t>Print additional packet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0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76159-369D-2C71-13D4-13D2A008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62DFCCCA-383E-A991-A6DA-B46BBDABFB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CAB030-8BD3-6049-C78D-46245950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5" y="2286000"/>
            <a:ext cx="10791825" cy="2286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4806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F84AEE-8C3F-15F1-DB1D-52BF45918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892" b="13290"/>
          <a:stretch/>
        </p:blipFill>
        <p:spPr>
          <a:xfrm>
            <a:off x="20" y="0"/>
            <a:ext cx="1219198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2201" y="1143000"/>
            <a:ext cx="4026569" cy="240872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dirty="0"/>
              <a:t>Processing function snippet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DE961A-B1C2-BDFB-C252-05FB9C92D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031" y="1239252"/>
            <a:ext cx="9881937" cy="22860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FE98CF0-4C2E-4C8E-645A-E5084BB33D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Nmap vs. packet sniffer</a:t>
            </a:r>
          </a:p>
        </p:txBody>
      </p:sp>
    </p:spTree>
    <p:extLst>
      <p:ext uri="{BB962C8B-B14F-4D97-AF65-F5344CB8AC3E}">
        <p14:creationId xmlns:p14="http://schemas.microsoft.com/office/powerpoint/2010/main" val="3300246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nmap recording">
            <a:hlinkClick r:id="" action="ppaction://media"/>
            <a:extLst>
              <a:ext uri="{FF2B5EF4-FFF2-40B4-BE49-F238E27FC236}">
                <a16:creationId xmlns:a16="http://schemas.microsoft.com/office/drawing/2014/main" id="{FFDA2A22-3A7D-038D-3517-2294676E7C17}"/>
              </a:ext>
            </a:extLst>
          </p:cNvPr>
          <p:cNvPicPr>
            <a:picLocks noGrp="1" noChangeAspect="1"/>
          </p:cNvPicPr>
          <p:nvPr>
            <p:ph type="pic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400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3E7115-BCDA-B4C7-F2C1-B0863AD7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840"/>
            <a:ext cx="12192000" cy="637032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305" y="986590"/>
            <a:ext cx="5454315" cy="185286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Bonus test: Simulating normal traffic</a:t>
            </a:r>
          </a:p>
        </p:txBody>
      </p:sp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>
            <a:normAutofit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/>
          <a:p>
            <a:r>
              <a:rPr lang="en-US" sz="2400" dirty="0"/>
              <a:t>About Me</a:t>
            </a:r>
          </a:p>
          <a:p>
            <a:r>
              <a:rPr lang="en-US" sz="2400" dirty="0"/>
              <a:t>The Problem</a:t>
            </a:r>
          </a:p>
          <a:p>
            <a:r>
              <a:rPr lang="en-US" sz="2400" dirty="0"/>
              <a:t>Approach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Challenges &amp; Considerations</a:t>
            </a:r>
          </a:p>
        </p:txBody>
      </p:sp>
      <p:pic>
        <p:nvPicPr>
          <p:cNvPr id="8" name="Picture 2" descr="Nmap Logo, HD Png Download - vhv">
            <a:extLst>
              <a:ext uri="{FF2B5EF4-FFF2-40B4-BE49-F238E27FC236}">
                <a16:creationId xmlns:a16="http://schemas.microsoft.com/office/drawing/2014/main" id="{24BF32F3-AFBA-BC36-2C58-A886A8A0E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669" y="542230"/>
            <a:ext cx="2639127" cy="153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Raspbian OS Logo">
            <a:extLst>
              <a:ext uri="{FF2B5EF4-FFF2-40B4-BE49-F238E27FC236}">
                <a16:creationId xmlns:a16="http://schemas.microsoft.com/office/drawing/2014/main" id="{8C086714-4E71-8AB3-CA42-B8CA224F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746" y="2257063"/>
            <a:ext cx="26860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Wireshark Icon transparent">
            <a:extLst>
              <a:ext uri="{FF2B5EF4-FFF2-40B4-BE49-F238E27FC236}">
                <a16:creationId xmlns:a16="http://schemas.microsoft.com/office/drawing/2014/main" id="{A4365D8F-06B2-86BD-D9C8-AF31CC17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009345"/>
            <a:ext cx="3048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libpcap logo">
            <a:extLst>
              <a:ext uri="{FF2B5EF4-FFF2-40B4-BE49-F238E27FC236}">
                <a16:creationId xmlns:a16="http://schemas.microsoft.com/office/drawing/2014/main" id="{D5C3476A-FAE9-2E36-D6AB-D2929B19A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51" b="39920"/>
          <a:stretch/>
        </p:blipFill>
        <p:spPr bwMode="auto">
          <a:xfrm>
            <a:off x="7792044" y="5395742"/>
            <a:ext cx="3762375" cy="83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B9535-5F0F-AAB2-7621-BFD804F5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08" y="68263"/>
            <a:ext cx="6301383" cy="6721475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B60716-5234-FB63-DB5F-59CD9EC9FBFA}"/>
                  </a:ext>
                </a:extLst>
              </p14:cNvPr>
              <p14:cNvContentPartPr/>
              <p14:nvPr/>
            </p14:nvContentPartPr>
            <p14:xfrm>
              <a:off x="5658461" y="624240"/>
              <a:ext cx="560880" cy="34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B60716-5234-FB63-DB5F-59CD9EC9FB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9821" y="615600"/>
                <a:ext cx="5785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8B9C09-EE5E-9774-BC82-2E87E290D1AE}"/>
                  </a:ext>
                </a:extLst>
              </p14:cNvPr>
              <p14:cNvContentPartPr/>
              <p14:nvPr/>
            </p14:nvContentPartPr>
            <p14:xfrm>
              <a:off x="5716421" y="4080600"/>
              <a:ext cx="541080" cy="251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8B9C09-EE5E-9774-BC82-2E87E290D1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7421" y="4071960"/>
                <a:ext cx="5587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4F2197-7918-437E-551D-B86D8B5E11CB}"/>
                  </a:ext>
                </a:extLst>
              </p14:cNvPr>
              <p14:cNvContentPartPr/>
              <p14:nvPr/>
            </p14:nvContentPartPr>
            <p14:xfrm>
              <a:off x="5245541" y="4580640"/>
              <a:ext cx="1606680" cy="30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4F2197-7918-437E-551D-B86D8B5E11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6901" y="4572000"/>
                <a:ext cx="16243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5B177C-4449-A4FB-8050-64B90D21470A}"/>
                  </a:ext>
                </a:extLst>
              </p14:cNvPr>
              <p14:cNvContentPartPr/>
              <p14:nvPr/>
            </p14:nvContentPartPr>
            <p14:xfrm>
              <a:off x="5168501" y="1212480"/>
              <a:ext cx="470880" cy="19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5B177C-4449-A4FB-8050-64B90D2147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9861" y="1203840"/>
                <a:ext cx="488520" cy="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56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58D6F-BFD0-E147-FE15-5D8601244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B94A40BB-2959-EEE2-85B1-FE9115A014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077CAA-AA42-5CDC-AD6B-26C7D5DEC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5" y="2286000"/>
            <a:ext cx="10791825" cy="2286000"/>
          </a:xfrm>
        </p:spPr>
        <p:txBody>
          <a:bodyPr/>
          <a:lstStyle/>
          <a:p>
            <a:r>
              <a:rPr lang="en-US" dirty="0"/>
              <a:t>Challenges &amp;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922004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ABED-C7D8-C5A7-40B3-9D622F079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673" y="2733040"/>
            <a:ext cx="5517207" cy="1391920"/>
          </a:xfrm>
        </p:spPr>
        <p:txBody>
          <a:bodyPr anchor="b">
            <a:normAutofit/>
          </a:bodyPr>
          <a:lstStyle/>
          <a:p>
            <a:r>
              <a:rPr lang="en-US" sz="4400" dirty="0"/>
              <a:t>Source Code Available</a:t>
            </a:r>
          </a:p>
        </p:txBody>
      </p:sp>
      <p:pic>
        <p:nvPicPr>
          <p:cNvPr id="7174" name="Picture 6" descr="Image result for github logo">
            <a:extLst>
              <a:ext uri="{FF2B5EF4-FFF2-40B4-BE49-F238E27FC236}">
                <a16:creationId xmlns:a16="http://schemas.microsoft.com/office/drawing/2014/main" id="{F3E45158-AE9C-9FF1-8E50-695A235F78C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2" r="10614" b="2"/>
          <a:stretch/>
        </p:blipFill>
        <p:spPr bwMode="auto">
          <a:xfrm flipH="1">
            <a:off x="6086167" y="-22225"/>
            <a:ext cx="6080760" cy="69024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53EE6A-CA08-F48A-7459-DBF3D68556A5}"/>
              </a:ext>
            </a:extLst>
          </p:cNvPr>
          <p:cNvSpPr txBox="1">
            <a:spLocks/>
          </p:cNvSpPr>
          <p:nvPr/>
        </p:nvSpPr>
        <p:spPr>
          <a:xfrm>
            <a:off x="136833" y="6007501"/>
            <a:ext cx="6636276" cy="484739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Github.com/ethanhart2002/</a:t>
            </a:r>
            <a:r>
              <a:rPr lang="en-US" sz="2400" dirty="0" err="1"/>
              <a:t>nmap_packet_sniffer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9161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86C02-5878-DD9E-2826-B27033B6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76F95-566E-736C-7615-076EE18952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89960" y="1691640"/>
            <a:ext cx="5212079" cy="41371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NMAP OS Scanning Guide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Dev-Dungeon </a:t>
            </a:r>
            <a:r>
              <a:rPr lang="en-US" sz="2800" dirty="0" err="1">
                <a:hlinkClick r:id="rId3"/>
              </a:rPr>
              <a:t>Libpcap</a:t>
            </a:r>
            <a:r>
              <a:rPr lang="en-US" sz="2800" dirty="0">
                <a:hlinkClick r:id="rId3"/>
              </a:rPr>
              <a:t> Guide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TCP Packet Format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Netinet Docs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Open Source 4 U Guide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7"/>
              </a:rPr>
              <a:t>GitHub Link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82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4F241-58E4-0EE1-B73A-8E94280FE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37CC9-3CF1-26D4-1F58-065297F8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300" baseline="0"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302B54FE-0125-6E60-D8B9-5BF7E583C7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443" r="24114" b="3"/>
          <a:stretch/>
        </p:blipFill>
        <p:spPr>
          <a:xfrm>
            <a:off x="-28882" y="10"/>
            <a:ext cx="6115050" cy="6857990"/>
          </a:xfrm>
          <a:noFill/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273468F-CFD4-6D29-27B9-40B4A239BCE3}"/>
              </a:ext>
            </a:extLst>
          </p:cNvPr>
          <p:cNvSpPr txBox="1">
            <a:spLocks/>
          </p:cNvSpPr>
          <p:nvPr/>
        </p:nvSpPr>
        <p:spPr>
          <a:xfrm>
            <a:off x="6562818" y="2752344"/>
            <a:ext cx="4837174" cy="31363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cap="all" spc="300">
                <a:solidFill>
                  <a:schemeClr val="tx1"/>
                </a:solidFill>
              </a:rPr>
              <a:t>Ethan Hart</a:t>
            </a:r>
          </a:p>
          <a:p>
            <a:pPr algn="l">
              <a:lnSpc>
                <a:spcPct val="150000"/>
              </a:lnSpc>
            </a:pPr>
            <a:r>
              <a:rPr lang="en-US" sz="1800" cap="all" spc="300">
                <a:solidFill>
                  <a:schemeClr val="tx1"/>
                </a:solidFill>
              </a:rPr>
              <a:t>202-664-7301</a:t>
            </a:r>
          </a:p>
          <a:p>
            <a:pPr algn="l">
              <a:lnSpc>
                <a:spcPct val="150000"/>
              </a:lnSpc>
            </a:pPr>
            <a:r>
              <a:rPr lang="en-US" sz="1800" cap="all" spc="300">
                <a:solidFill>
                  <a:schemeClr val="tx1"/>
                </a:solidFill>
              </a:rPr>
              <a:t>ethanhartdev@gmail.com</a:t>
            </a:r>
          </a:p>
          <a:p>
            <a:pPr algn="l">
              <a:lnSpc>
                <a:spcPct val="150000"/>
              </a:lnSpc>
            </a:pPr>
            <a:endParaRPr lang="en-US" sz="1800" cap="all" spc="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72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pic>
        <p:nvPicPr>
          <p:cNvPr id="1026" name="Picture 2" descr="Image result for Dickinson College Logo Vector File">
            <a:extLst>
              <a:ext uri="{FF2B5EF4-FFF2-40B4-BE49-F238E27FC236}">
                <a16:creationId xmlns:a16="http://schemas.microsoft.com/office/drawing/2014/main" id="{7EADDA37-397D-9BF7-33B3-AED528AF6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31" y="1669983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MBC Logo - LogoDix">
            <a:extLst>
              <a:ext uri="{FF2B5EF4-FFF2-40B4-BE49-F238E27FC236}">
                <a16:creationId xmlns:a16="http://schemas.microsoft.com/office/drawing/2014/main" id="{95E1BCF3-D822-B19E-F925-4A487C98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0881"/>
            <a:ext cx="1799242" cy="18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89E260-30BB-F4AF-48F7-EC919F66AE5E}"/>
              </a:ext>
            </a:extLst>
          </p:cNvPr>
          <p:cNvSpPr txBox="1"/>
          <p:nvPr/>
        </p:nvSpPr>
        <p:spPr>
          <a:xfrm>
            <a:off x="838201" y="2165683"/>
            <a:ext cx="18345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Education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8866FC-0819-5AC3-647B-8695BD394F4D}"/>
              </a:ext>
            </a:extLst>
          </p:cNvPr>
          <p:cNvSpPr/>
          <p:nvPr/>
        </p:nvSpPr>
        <p:spPr>
          <a:xfrm>
            <a:off x="5161028" y="2165683"/>
            <a:ext cx="85725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C25E7-1AAD-DF8B-EE4D-37FFD81D4F47}"/>
              </a:ext>
            </a:extLst>
          </p:cNvPr>
          <p:cNvSpPr txBox="1"/>
          <p:nvPr/>
        </p:nvSpPr>
        <p:spPr>
          <a:xfrm>
            <a:off x="838200" y="4851733"/>
            <a:ext cx="18345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Experience</a:t>
            </a:r>
          </a:p>
        </p:txBody>
      </p:sp>
      <p:pic>
        <p:nvPicPr>
          <p:cNvPr id="1036" name="Picture 12" descr="Image result for applied insihght">
            <a:extLst>
              <a:ext uri="{FF2B5EF4-FFF2-40B4-BE49-F238E27FC236}">
                <a16:creationId xmlns:a16="http://schemas.microsoft.com/office/drawing/2014/main" id="{87B487E3-4B24-45A4-EA0D-2833B4679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4179149"/>
            <a:ext cx="15811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ugarlabs">
            <a:extLst>
              <a:ext uri="{FF2B5EF4-FFF2-40B4-BE49-F238E27FC236}">
                <a16:creationId xmlns:a16="http://schemas.microsoft.com/office/drawing/2014/main" id="{ADCE2DC7-8EE4-64C1-B108-7F17D826A76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53" y="4369649"/>
            <a:ext cx="13239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B34B81-180D-7822-0776-9A944BDCD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309" y="4845859"/>
            <a:ext cx="3410426" cy="57158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E9C6725-FB3A-95C9-0EED-B604B0B4C266}"/>
              </a:ext>
            </a:extLst>
          </p:cNvPr>
          <p:cNvSpPr/>
          <p:nvPr/>
        </p:nvSpPr>
        <p:spPr>
          <a:xfrm>
            <a:off x="4810125" y="4962525"/>
            <a:ext cx="779528" cy="2585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25CD9F0-0242-11B1-B2BB-C167FBC3F4D4}"/>
              </a:ext>
            </a:extLst>
          </p:cNvPr>
          <p:cNvSpPr/>
          <p:nvPr/>
        </p:nvSpPr>
        <p:spPr>
          <a:xfrm>
            <a:off x="6913628" y="4962525"/>
            <a:ext cx="658747" cy="25854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5" y="2286000"/>
            <a:ext cx="10791825" cy="2286000"/>
          </a:xfrm>
        </p:spPr>
        <p:txBody>
          <a:bodyPr/>
          <a:lstStyle/>
          <a:p>
            <a:r>
              <a:rPr lang="en-US" dirty="0"/>
              <a:t>The Problem: Preventing Cyberattacks before they happen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r>
              <a:rPr lang="en-US" sz="4000" dirty="0"/>
              <a:t>The reconnaissance phase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895A457-DF26-37EE-AFFE-4F9CF3A7E7F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Passive</a:t>
            </a:r>
            <a:r>
              <a:rPr lang="en-US" dirty="0"/>
              <a:t> Reconnaissance vs. </a:t>
            </a:r>
            <a:r>
              <a:rPr lang="en-US" b="1" dirty="0"/>
              <a:t>Active</a:t>
            </a:r>
            <a:r>
              <a:rPr lang="en-US" dirty="0"/>
              <a:t> Reconnaissance</a:t>
            </a:r>
          </a:p>
          <a:p>
            <a:endParaRPr lang="en-US" dirty="0"/>
          </a:p>
        </p:txBody>
      </p:sp>
      <p:pic>
        <p:nvPicPr>
          <p:cNvPr id="6" name="Picture 2" descr="Nmap Logo, HD Png Download - vhv">
            <a:extLst>
              <a:ext uri="{FF2B5EF4-FFF2-40B4-BE49-F238E27FC236}">
                <a16:creationId xmlns:a16="http://schemas.microsoft.com/office/drawing/2014/main" id="{862B584D-D657-AC3F-214C-F66D1A17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54" y="3633773"/>
            <a:ext cx="2639127" cy="153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able Placeholder 2">
            <a:extLst>
              <a:ext uri="{FF2B5EF4-FFF2-40B4-BE49-F238E27FC236}">
                <a16:creationId xmlns:a16="http://schemas.microsoft.com/office/drawing/2014/main" id="{1453B59F-EE52-FEC8-0F1F-9EFAC67147DA}"/>
              </a:ext>
            </a:extLst>
          </p:cNvPr>
          <p:cNvSpPr txBox="1">
            <a:spLocks/>
          </p:cNvSpPr>
          <p:nvPr/>
        </p:nvSpPr>
        <p:spPr>
          <a:xfrm>
            <a:off x="4418700" y="3087031"/>
            <a:ext cx="7869820" cy="401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Capabilities: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- Host Discovery</a:t>
            </a:r>
          </a:p>
          <a:p>
            <a:pPr>
              <a:buFontTx/>
              <a:buChar char="-"/>
            </a:pPr>
            <a:r>
              <a:rPr lang="en-US"/>
              <a:t>Operating System Detection</a:t>
            </a:r>
          </a:p>
          <a:p>
            <a:pPr>
              <a:buFontTx/>
              <a:buChar char="-"/>
            </a:pPr>
            <a:r>
              <a:rPr lang="en-US"/>
              <a:t>Multiple Protocol Scans</a:t>
            </a:r>
          </a:p>
          <a:p>
            <a:pPr>
              <a:buFontTx/>
              <a:buChar char="-"/>
            </a:pPr>
            <a:r>
              <a:rPr lang="en-US"/>
              <a:t>Firewall Evasion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A01CF6-36B4-D851-6399-BBB980FC9538}"/>
              </a:ext>
            </a:extLst>
          </p:cNvPr>
          <p:cNvSpPr txBox="1">
            <a:spLocks/>
          </p:cNvSpPr>
          <p:nvPr/>
        </p:nvSpPr>
        <p:spPr>
          <a:xfrm>
            <a:off x="0" y="6291942"/>
            <a:ext cx="12192000" cy="566057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794657"/>
            <a:ext cx="5066250" cy="2900680"/>
          </a:xfrm>
        </p:spPr>
        <p:txBody>
          <a:bodyPr anchor="b">
            <a:normAutofit/>
          </a:bodyPr>
          <a:lstStyle/>
          <a:p>
            <a:r>
              <a:rPr lang="en-US" dirty="0"/>
              <a:t>goal: Build a packet Sniffer that can detect operating system scans </a:t>
            </a:r>
          </a:p>
        </p:txBody>
      </p:sp>
      <p:pic>
        <p:nvPicPr>
          <p:cNvPr id="9" name="Picture Placeholder 8" descr="A group of logos of different brands&#10;&#10;AI-generated content may be incorrect.">
            <a:extLst>
              <a:ext uri="{FF2B5EF4-FFF2-40B4-BE49-F238E27FC236}">
                <a16:creationId xmlns:a16="http://schemas.microsoft.com/office/drawing/2014/main" id="{6C87C3E1-B123-DCC7-6E97-C41509BABC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r="15971"/>
          <a:stretch>
            <a:fillRect/>
          </a:stretch>
        </p:blipFill>
        <p:spPr>
          <a:xfrm flipH="1">
            <a:off x="6086473" y="0"/>
            <a:ext cx="6080125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00" y="4221480"/>
            <a:ext cx="5066250" cy="690880"/>
          </a:xfrm>
        </p:spPr>
        <p:txBody>
          <a:bodyPr anchor="ctr"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Why OS Scans?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AFE15-FC8C-2EFC-88D2-D026C46FC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FAF95918-2A91-0B1E-090F-96F2BBDC00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3249FA-13BE-435A-B6DC-E8156AD0E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25" y="2286000"/>
            <a:ext cx="10791825" cy="2286000"/>
          </a:xfrm>
        </p:spPr>
        <p:txBody>
          <a:bodyPr/>
          <a:lstStyle/>
          <a:p>
            <a:r>
              <a:rPr lang="en-US" dirty="0"/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410613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sz="4000" dirty="0"/>
              <a:t>Tools, devices, and more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14449" y="2443793"/>
            <a:ext cx="4781551" cy="24819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Host Device: Raspberry Pi 3 Model B</a:t>
            </a:r>
          </a:p>
          <a:p>
            <a:r>
              <a:rPr lang="en-US" sz="2400" dirty="0"/>
              <a:t>Designated VPN Server for my devices</a:t>
            </a:r>
          </a:p>
          <a:p>
            <a:r>
              <a:rPr lang="en-US" sz="2400" dirty="0"/>
              <a:t>Running Raspbian (Flavor of Debian Linux)</a:t>
            </a:r>
          </a:p>
          <a:p>
            <a:r>
              <a:rPr lang="en-US" sz="2400" dirty="0"/>
              <a:t>Configured with a static IP address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B15C9-9719-2AEF-311A-F197A0F63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98" y="1750854"/>
            <a:ext cx="2763768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092D-46F5-06B2-279C-BD23C0B2B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6D40-21ED-94DE-186A-87AF4F66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sz="4000" dirty="0"/>
              <a:t>Tools, Devices, and more (Continued)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5C71E8DD-2CB0-9239-8D83-3D2BDFF1BC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04201" y="2021216"/>
            <a:ext cx="2000250" cy="404096"/>
          </a:xfrm>
          <a:solidFill>
            <a:schemeClr val="accent2"/>
          </a:solidFill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D16CA-D3DE-295F-728C-B68A79FAD2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8946" y="2762016"/>
            <a:ext cx="2284155" cy="1508995"/>
          </a:xfrm>
          <a:noFill/>
        </p:spPr>
        <p:txBody>
          <a:bodyPr>
            <a:noAutofit/>
          </a:bodyPr>
          <a:lstStyle/>
          <a:p>
            <a:pPr lvl="1"/>
            <a:r>
              <a:rPr lang="en-US" sz="2400" dirty="0" err="1"/>
              <a:t>LibPcap</a:t>
            </a:r>
            <a:endParaRPr lang="en-US" sz="2400" dirty="0"/>
          </a:p>
          <a:p>
            <a:pPr lvl="1"/>
            <a:r>
              <a:rPr lang="en-US" sz="2400" dirty="0"/>
              <a:t>Netinet</a:t>
            </a:r>
          </a:p>
          <a:p>
            <a:pPr lvl="1"/>
            <a:r>
              <a:rPr lang="en-US" sz="2400" dirty="0" err="1"/>
              <a:t>Scapy</a:t>
            </a:r>
            <a:endParaRPr lang="en-US" sz="2400" dirty="0"/>
          </a:p>
          <a:p>
            <a:pPr lvl="1"/>
            <a:r>
              <a:rPr lang="en-US" sz="2400" dirty="0"/>
              <a:t>Wireshark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CB8C4E-40F4-B241-56D3-B4695FC0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78" name="Picture 6" descr="Image result for python logo transparent">
            <a:extLst>
              <a:ext uri="{FF2B5EF4-FFF2-40B4-BE49-F238E27FC236}">
                <a16:creationId xmlns:a16="http://schemas.microsoft.com/office/drawing/2014/main" id="{CE464652-BD8F-2C5B-1597-211A627D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280" y="2654500"/>
            <a:ext cx="17335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-language Logo Transparent">
            <a:extLst>
              <a:ext uri="{FF2B5EF4-FFF2-40B4-BE49-F238E27FC236}">
                <a16:creationId xmlns:a16="http://schemas.microsoft.com/office/drawing/2014/main" id="{2F66336D-9B88-5B8F-9F58-4D551EEFB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051" y="2659263"/>
            <a:ext cx="1638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51">
            <a:extLst>
              <a:ext uri="{FF2B5EF4-FFF2-40B4-BE49-F238E27FC236}">
                <a16:creationId xmlns:a16="http://schemas.microsoft.com/office/drawing/2014/main" id="{11301EF8-9528-CBEC-B6D0-9A3028C7141F}"/>
              </a:ext>
            </a:extLst>
          </p:cNvPr>
          <p:cNvSpPr txBox="1">
            <a:spLocks/>
          </p:cNvSpPr>
          <p:nvPr/>
        </p:nvSpPr>
        <p:spPr>
          <a:xfrm>
            <a:off x="7200899" y="2024780"/>
            <a:ext cx="2000250" cy="40409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b="1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6439050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48367CEDFC3E4385D6EB691FBAAC55" ma:contentTypeVersion="5" ma:contentTypeDescription="Create a new document." ma:contentTypeScope="" ma:versionID="4c2917d9063473c2b1d8176e1d02a34d">
  <xsd:schema xmlns:xsd="http://www.w3.org/2001/XMLSchema" xmlns:xs="http://www.w3.org/2001/XMLSchema" xmlns:p="http://schemas.microsoft.com/office/2006/metadata/properties" xmlns:ns3="99733840-4095-4f6c-a62b-c6c8a48cbc06" targetNamespace="http://schemas.microsoft.com/office/2006/metadata/properties" ma:root="true" ma:fieldsID="65e42ab9c22185d04bfda86d10421bd4" ns3:_="">
    <xsd:import namespace="99733840-4095-4f6c-a62b-c6c8a48cbc0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33840-4095-4f6c-a62b-c6c8a48cbc0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3A3281-5DBA-4FA9-A07A-B75C544EA0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733840-4095-4f6c-a62b-c6c8a48cbc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purl.org/dc/terms/"/>
    <ds:schemaRef ds:uri="99733840-4095-4f6c-a62b-c6c8a48cbc06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{89203560-8509-43AA-A5B4-5EDA65F38FE2}tf55661986_win32</Template>
  <TotalTime>277</TotalTime>
  <Words>314</Words>
  <Application>Microsoft Office PowerPoint</Application>
  <PresentationFormat>Widescreen</PresentationFormat>
  <Paragraphs>89</Paragraphs>
  <Slides>24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Wingdings</vt:lpstr>
      <vt:lpstr>Custom</vt:lpstr>
      <vt:lpstr>Building a Custom Packet Sniffer to Detect Reconnaissance</vt:lpstr>
      <vt:lpstr>AGENDA</vt:lpstr>
      <vt:lpstr>About me</vt:lpstr>
      <vt:lpstr>The Problem: Preventing Cyberattacks before they happen</vt:lpstr>
      <vt:lpstr>The reconnaissance phase</vt:lpstr>
      <vt:lpstr>goal: Build a packet Sniffer that can detect operating system scans </vt:lpstr>
      <vt:lpstr>The approach</vt:lpstr>
      <vt:lpstr>Tools, devices, and more</vt:lpstr>
      <vt:lpstr>Tools, Devices, and more (Continued)</vt:lpstr>
      <vt:lpstr>Step 1: building a packet sniffer</vt:lpstr>
      <vt:lpstr>Step 2: Research – What to look for?</vt:lpstr>
      <vt:lpstr>Findings - Windows</vt:lpstr>
      <vt:lpstr>Findings - Flags</vt:lpstr>
      <vt:lpstr>Strategy for Packet processing</vt:lpstr>
      <vt:lpstr>Results</vt:lpstr>
      <vt:lpstr>Processing function snippet</vt:lpstr>
      <vt:lpstr>Demo</vt:lpstr>
      <vt:lpstr>PowerPoint Presentation</vt:lpstr>
      <vt:lpstr>Bonus test: Simulating normal traffic</vt:lpstr>
      <vt:lpstr>PowerPoint Presentation</vt:lpstr>
      <vt:lpstr>Challenges &amp; Considerations</vt:lpstr>
      <vt:lpstr>Source Code Available</vt:lpstr>
      <vt:lpstr>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Hart</dc:creator>
  <cp:lastModifiedBy>Ethan Hart</cp:lastModifiedBy>
  <cp:revision>3</cp:revision>
  <dcterms:created xsi:type="dcterms:W3CDTF">2025-02-13T00:55:18Z</dcterms:created>
  <dcterms:modified xsi:type="dcterms:W3CDTF">2025-02-13T14:49:56Z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0x010100E048367CEDFC3E4385D6EB691FBAAC55</vt:lpwstr>
  </property>
  <property fmtid="{D5CDD505-2E9C-101B-9397-08002B2CF9AE}" pid="3" name="MediaServiceImageTags">
    <vt:lpwstr/>
  </property>
</Properties>
</file>